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7" r:id="rId7"/>
    <p:sldId id="276" r:id="rId8"/>
    <p:sldId id="261" r:id="rId9"/>
    <p:sldId id="260" r:id="rId10"/>
    <p:sldId id="262" r:id="rId11"/>
    <p:sldId id="265" r:id="rId12"/>
    <p:sldId id="266" r:id="rId13"/>
    <p:sldId id="267" r:id="rId14"/>
    <p:sldId id="268" r:id="rId15"/>
    <p:sldId id="280" r:id="rId16"/>
    <p:sldId id="270" r:id="rId17"/>
    <p:sldId id="271" r:id="rId18"/>
    <p:sldId id="281" r:id="rId19"/>
    <p:sldId id="273" r:id="rId20"/>
    <p:sldId id="279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3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48.png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51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openxmlformats.org/officeDocument/2006/relationships/image" Target="../media/image53.png"/><Relationship Id="rId2" Type="http://schemas.openxmlformats.org/officeDocument/2006/relationships/audio" Target="../media/audio10.wav"/><Relationship Id="rId1" Type="http://schemas.openxmlformats.org/officeDocument/2006/relationships/audio" Target="../media/audio19.wav"/><Relationship Id="rId6" Type="http://schemas.openxmlformats.org/officeDocument/2006/relationships/image" Target="../media/image21.png"/><Relationship Id="rId11" Type="http://schemas.openxmlformats.org/officeDocument/2006/relationships/image" Target="../media/image51.png"/><Relationship Id="rId5" Type="http://schemas.openxmlformats.org/officeDocument/2006/relationships/image" Target="../media/image20.png"/><Relationship Id="rId10" Type="http://schemas.openxmlformats.org/officeDocument/2006/relationships/image" Target="../media/image2.gif"/><Relationship Id="rId4" Type="http://schemas.openxmlformats.org/officeDocument/2006/relationships/image" Target="../media/image52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audio" Target="../media/audio22.wav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6" Type="http://schemas.openxmlformats.org/officeDocument/2006/relationships/image" Target="../media/image2.gif"/><Relationship Id="rId11" Type="http://schemas.openxmlformats.org/officeDocument/2006/relationships/image" Target="../media/image58.png"/><Relationship Id="rId5" Type="http://schemas.openxmlformats.org/officeDocument/2006/relationships/image" Target="../media/image54.jpe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5" Type="http://schemas.openxmlformats.org/officeDocument/2006/relationships/image" Target="../media/image64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51.png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6" Type="http://schemas.openxmlformats.org/officeDocument/2006/relationships/image" Target="../media/image20.png"/><Relationship Id="rId11" Type="http://schemas.openxmlformats.org/officeDocument/2006/relationships/image" Target="../media/image2.gif"/><Relationship Id="rId5" Type="http://schemas.openxmlformats.org/officeDocument/2006/relationships/image" Target="../media/image65.png"/><Relationship Id="rId10" Type="http://schemas.openxmlformats.org/officeDocument/2006/relationships/image" Target="../media/image24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.png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2.gif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5" Type="http://schemas.openxmlformats.org/officeDocument/2006/relationships/image" Target="../media/image51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5" Type="http://schemas.openxmlformats.org/officeDocument/2006/relationships/image" Target="../media/image51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audio" Target="file:///D:\&#1052;&#1054;&#1025;\&#1052;&#1072;&#1088;&#1080;&#1085;&#1072;\&#1052;&#1040;&#1056;&#1048;&#1053;&#1040;\&#1047;&#1042;&#1059;&#1050;&#1048;\&#1087;&#1080;&#1083;&#1072;.wav" TargetMode="External"/><Relationship Id="rId7" Type="http://schemas.openxmlformats.org/officeDocument/2006/relationships/image" Target="../media/image76.png"/><Relationship Id="rId12" Type="http://schemas.openxmlformats.org/officeDocument/2006/relationships/image" Target="../media/image2.gif"/><Relationship Id="rId2" Type="http://schemas.openxmlformats.org/officeDocument/2006/relationships/audio" Target="file:///D:\&#1052;&#1054;&#1025;\&#1052;&#1072;&#1088;&#1080;&#1085;&#1072;\&#1052;&#1040;&#1056;&#1048;&#1053;&#1040;\&#1047;&#1042;&#1059;&#1050;&#1048;\&#1090;&#1086;&#1087;&#1086;&#1088;.wav" TargetMode="External"/><Relationship Id="rId1" Type="http://schemas.openxmlformats.org/officeDocument/2006/relationships/audio" Target="../media/audio30.wav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83.png"/><Relationship Id="rId10" Type="http://schemas.openxmlformats.org/officeDocument/2006/relationships/image" Target="../media/image79.png"/><Relationship Id="rId4" Type="http://schemas.openxmlformats.org/officeDocument/2006/relationships/audio" Target="../media/audio31.wav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5.png"/><Relationship Id="rId11" Type="http://schemas.openxmlformats.org/officeDocument/2006/relationships/image" Target="../media/image2.gif"/><Relationship Id="rId5" Type="http://schemas.openxmlformats.org/officeDocument/2006/relationships/image" Target="../media/image4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8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file:///C:\Documents%20and%20Settings\Admin\Local%20Settings\Temporary%20Internet%20Files\Content.IE5\QSCVVKPR\MS900074325%5b1%5d.mid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.gif"/><Relationship Id="rId2" Type="http://schemas.openxmlformats.org/officeDocument/2006/relationships/audio" Target="../media/audio9.wav"/><Relationship Id="rId16" Type="http://schemas.openxmlformats.org/officeDocument/2006/relationships/image" Target="../media/image28.png"/><Relationship Id="rId1" Type="http://schemas.openxmlformats.org/officeDocument/2006/relationships/audio" Target="../media/audio8.wav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audio" Target="../media/audio10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13.wav"/><Relationship Id="rId7" Type="http://schemas.openxmlformats.org/officeDocument/2006/relationships/image" Target="../media/image31.pn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36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openxmlformats.org/officeDocument/2006/relationships/image" Target="../media/image39.png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21.png"/><Relationship Id="rId11" Type="http://schemas.openxmlformats.org/officeDocument/2006/relationships/image" Target="../media/image38.png"/><Relationship Id="rId5" Type="http://schemas.openxmlformats.org/officeDocument/2006/relationships/image" Target="../media/image20.png"/><Relationship Id="rId10" Type="http://schemas.openxmlformats.org/officeDocument/2006/relationships/image" Target="../media/image2.gif"/><Relationship Id="rId4" Type="http://schemas.openxmlformats.org/officeDocument/2006/relationships/image" Target="../media/image37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34" y="5929330"/>
            <a:ext cx="500066" cy="57148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тере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455"/>
            <a:ext cx="9144000" cy="67580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28801"/>
          </a:xfrm>
        </p:spPr>
        <p:txBody>
          <a:bodyPr>
            <a:prstTxWarp prst="textChevron">
              <a:avLst>
                <a:gd name="adj" fmla="val 2250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Теремок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5786454"/>
            <a:ext cx="781050" cy="78105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01222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15372" y="6529964"/>
            <a:ext cx="428628" cy="32803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image_0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42974" y="0"/>
            <a:ext cx="10281060" cy="7750916"/>
          </a:xfrm>
        </p:spPr>
      </p:pic>
      <p:pic>
        <p:nvPicPr>
          <p:cNvPr id="9" name="Рисунок 8" descr="лукошко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00438"/>
            <a:ext cx="2286016" cy="2286016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928662" y="0"/>
            <a:ext cx="5572164" cy="14176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Помоги зайчику собрать урожай.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Положи в лукошко только овощи.</a:t>
            </a:r>
          </a:p>
        </p:txBody>
      </p:sp>
      <p:pic>
        <p:nvPicPr>
          <p:cNvPr id="10" name="Рисунок 9" descr="капуста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893611"/>
            <a:ext cx="1006319" cy="964389"/>
          </a:xfrm>
          <a:prstGeom prst="rect">
            <a:avLst/>
          </a:prstGeom>
        </p:spPr>
      </p:pic>
      <p:pic>
        <p:nvPicPr>
          <p:cNvPr id="12" name="Рисунок 11" descr="луковица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72074"/>
            <a:ext cx="731735" cy="812226"/>
          </a:xfrm>
          <a:prstGeom prst="rect">
            <a:avLst/>
          </a:prstGeom>
        </p:spPr>
      </p:pic>
      <p:pic>
        <p:nvPicPr>
          <p:cNvPr id="14" name="Рисунок 13" descr="огурец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5214950"/>
            <a:ext cx="1143008" cy="857256"/>
          </a:xfrm>
          <a:prstGeom prst="rect">
            <a:avLst/>
          </a:prstGeom>
        </p:spPr>
      </p:pic>
      <p:pic>
        <p:nvPicPr>
          <p:cNvPr id="18" name="Рисунок 17" descr="книга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6" name="Рисунок 15" descr="яблоко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5072074"/>
            <a:ext cx="797226" cy="866550"/>
          </a:xfrm>
          <a:prstGeom prst="rect">
            <a:avLst/>
          </a:prstGeom>
        </p:spPr>
      </p:pic>
      <p:pic>
        <p:nvPicPr>
          <p:cNvPr id="13" name="Рисунок 12" descr="морковь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472" y="5847580"/>
            <a:ext cx="1857388" cy="1010419"/>
          </a:xfrm>
          <a:prstGeom prst="rect">
            <a:avLst/>
          </a:prstGeom>
        </p:spPr>
      </p:pic>
      <p:pic>
        <p:nvPicPr>
          <p:cNvPr id="17" name="Рисунок 16" descr="груша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6069962"/>
            <a:ext cx="1031464" cy="788038"/>
          </a:xfrm>
          <a:prstGeom prst="rect">
            <a:avLst/>
          </a:prstGeom>
        </p:spPr>
      </p:pic>
      <p:pic>
        <p:nvPicPr>
          <p:cNvPr id="8" name="Рисунок 7" descr="Картофель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00364" y="5072074"/>
            <a:ext cx="1825686" cy="1493990"/>
          </a:xfrm>
          <a:prstGeom prst="rect">
            <a:avLst/>
          </a:prstGeom>
        </p:spPr>
      </p:pic>
      <p:pic>
        <p:nvPicPr>
          <p:cNvPr id="11" name="Рисунок 10" descr="лимон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5286388"/>
            <a:ext cx="857256" cy="645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9929850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6 L 0.2401 -0.1051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7795 -0.22037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44444E-6 L -0.47239 -0.19954 " pathEditMode="relative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93 L 0.13108 -0.27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25972 -0.17847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357190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1289597829_teremok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642918"/>
            <a:ext cx="5072098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642910" y="4929197"/>
            <a:ext cx="7643866" cy="192880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Идёт лисичка- сестричка. Постучала в окошко и спрашивает: -Кто в теремочке живёт? – Я, мышка-норушка. –Я, лягушка-квакушка. –Я, </a:t>
            </a:r>
            <a:r>
              <a:rPr lang="ru-RU" sz="2000" dirty="0" err="1" smtClean="0">
                <a:solidFill>
                  <a:srgbClr val="7030A0"/>
                </a:solidFill>
              </a:rPr>
              <a:t>зайчик-побегайчик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А ты кто? –А я лисичка-сестричка. –Иди к нам жить.</a:t>
            </a:r>
          </a:p>
        </p:txBody>
      </p:sp>
      <p:pic>
        <p:nvPicPr>
          <p:cNvPr id="6" name="Рисунок 5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10072726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15372" y="6458526"/>
            <a:ext cx="428628" cy="39947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3" descr="0012-012--JA-myshka-norushk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14480" y="642918"/>
            <a:ext cx="4931246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00100" y="5500702"/>
            <a:ext cx="6500858" cy="13572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Забралась лисичка в теремок.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Стали они вчетвером жить.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Покажи нужную цифру.</a:t>
            </a:r>
          </a:p>
        </p:txBody>
      </p:sp>
      <p:pic>
        <p:nvPicPr>
          <p:cNvPr id="5" name="Рисунок 4" descr="цифры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9" y="357167"/>
            <a:ext cx="2231467" cy="2286015"/>
          </a:xfrm>
          <a:prstGeom prst="rect">
            <a:avLst/>
          </a:prstGeom>
        </p:spPr>
      </p:pic>
      <p:pic>
        <p:nvPicPr>
          <p:cNvPr id="7" name="Рисунок 6" descr="цифры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0240" y="1357299"/>
            <a:ext cx="2370935" cy="2428892"/>
          </a:xfrm>
          <a:prstGeom prst="rect">
            <a:avLst/>
          </a:prstGeom>
        </p:spPr>
      </p:pic>
      <p:pic>
        <p:nvPicPr>
          <p:cNvPr id="8" name="Рисунок 7" descr="цифры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5" y="2357431"/>
            <a:ext cx="2440668" cy="2500329"/>
          </a:xfrm>
          <a:prstGeom prst="rect">
            <a:avLst/>
          </a:prstGeom>
        </p:spPr>
      </p:pic>
      <p:pic>
        <p:nvPicPr>
          <p:cNvPr id="9" name="Рисунок 8" descr="цифры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3357563"/>
            <a:ext cx="2161735" cy="2214578"/>
          </a:xfrm>
          <a:prstGeom prst="rect">
            <a:avLst/>
          </a:prstGeom>
        </p:spPr>
      </p:pic>
      <p:pic>
        <p:nvPicPr>
          <p:cNvPr id="10" name="Рисунок 9" descr="цифры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76326" y="4369735"/>
            <a:ext cx="2010515" cy="2059661"/>
          </a:xfrm>
          <a:prstGeom prst="rect">
            <a:avLst/>
          </a:prstGeom>
        </p:spPr>
      </p:pic>
      <p:pic>
        <p:nvPicPr>
          <p:cNvPr id="11" name="Рисунок 10" descr="книга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10001288" y="3500438"/>
            <a:ext cx="304800" cy="304800"/>
          </a:xfrm>
          <a:prstGeom prst="rect">
            <a:avLst/>
          </a:prstGeom>
        </p:spPr>
      </p:pic>
      <p:pic>
        <p:nvPicPr>
          <p:cNvPr id="16" name="MS900074828[1].wav">
            <a:hlinkClick r:id="" action="ppaction://media"/>
          </p:cNvPr>
          <p:cNvPicPr>
            <a:picLocks noRot="1" noChangeAspect="1"/>
          </p:cNvPicPr>
          <p:nvPr>
            <a:wavAudioFile r:embed="rId2" name="MS900074828[1].wav"/>
          </p:nvPr>
        </p:nvPicPr>
        <p:blipFill>
          <a:blip r:embed="rId12" cstate="print"/>
          <a:stretch>
            <a:fillRect/>
          </a:stretch>
        </p:blipFill>
        <p:spPr>
          <a:xfrm>
            <a:off x="9572660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3934" y="6458526"/>
            <a:ext cx="500066" cy="399474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image_04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118558" y="-165934"/>
            <a:ext cx="9365246" cy="7023934"/>
          </a:xfrm>
        </p:spPr>
      </p:pic>
      <p:pic>
        <p:nvPicPr>
          <p:cNvPr id="9" name="Рисунок 8" descr="книг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5" name="Рисунок 14" descr="мухомор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714884"/>
            <a:ext cx="881813" cy="663953"/>
          </a:xfrm>
          <a:prstGeom prst="rect">
            <a:avLst/>
          </a:prstGeom>
        </p:spPr>
      </p:pic>
      <p:pic>
        <p:nvPicPr>
          <p:cNvPr id="16" name="Рисунок 15" descr="мухомор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8484" y="3786190"/>
            <a:ext cx="881813" cy="663953"/>
          </a:xfrm>
          <a:prstGeom prst="rect">
            <a:avLst/>
          </a:prstGeom>
        </p:spPr>
      </p:pic>
      <p:pic>
        <p:nvPicPr>
          <p:cNvPr id="17" name="Рисунок 16" descr="мухомор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7208" y="4286256"/>
            <a:ext cx="976691" cy="735391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929850" y="3571876"/>
            <a:ext cx="304800" cy="304800"/>
          </a:xfrm>
          <a:prstGeom prst="rect">
            <a:avLst/>
          </a:prstGeom>
        </p:spPr>
      </p:pic>
      <p:sp>
        <p:nvSpPr>
          <p:cNvPr id="22" name="Заголовок 3"/>
          <p:cNvSpPr txBox="1">
            <a:spLocks noGrp="1"/>
          </p:cNvSpPr>
          <p:nvPr>
            <p:ph type="title"/>
          </p:nvPr>
        </p:nvSpPr>
        <p:spPr>
          <a:xfrm>
            <a:off x="1571604" y="5500702"/>
            <a:ext cx="3857652" cy="13572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Лисичка ходит в лес за грибами для пирогов.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Помоги лисичке собрать грибы, бери только съедобные.</a:t>
            </a:r>
          </a:p>
        </p:txBody>
      </p:sp>
      <p:pic>
        <p:nvPicPr>
          <p:cNvPr id="6" name="Рисунок 5" descr="лукошко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4571984"/>
            <a:ext cx="2286016" cy="2286016"/>
          </a:xfrm>
          <a:prstGeom prst="rect">
            <a:avLst/>
          </a:prstGeom>
        </p:spPr>
      </p:pic>
      <p:pic>
        <p:nvPicPr>
          <p:cNvPr id="21" name="Рисунок 20" descr="груздь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4643446"/>
            <a:ext cx="1428728" cy="1071546"/>
          </a:xfrm>
          <a:prstGeom prst="rect">
            <a:avLst/>
          </a:prstGeom>
        </p:spPr>
      </p:pic>
      <p:pic>
        <p:nvPicPr>
          <p:cNvPr id="19" name="Рисунок 18" descr="груздь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86454"/>
            <a:ext cx="1428728" cy="1071546"/>
          </a:xfrm>
          <a:prstGeom prst="rect">
            <a:avLst/>
          </a:prstGeom>
        </p:spPr>
      </p:pic>
      <p:pic>
        <p:nvPicPr>
          <p:cNvPr id="18" name="Рисунок 17" descr="рыжи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3571876"/>
            <a:ext cx="1428760" cy="1082646"/>
          </a:xfrm>
          <a:prstGeom prst="rect">
            <a:avLst/>
          </a:prstGeom>
        </p:spPr>
      </p:pic>
      <p:pic>
        <p:nvPicPr>
          <p:cNvPr id="13" name="Рисунок 12" descr="гриб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43174" y="4429132"/>
            <a:ext cx="350184" cy="451850"/>
          </a:xfrm>
          <a:prstGeom prst="rect">
            <a:avLst/>
          </a:prstGeom>
        </p:spPr>
      </p:pic>
      <p:pic>
        <p:nvPicPr>
          <p:cNvPr id="20" name="Рисунок 19" descr="рыжи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3214686"/>
            <a:ext cx="1428760" cy="1082646"/>
          </a:xfrm>
          <a:prstGeom prst="rect">
            <a:avLst/>
          </a:prstGeom>
        </p:spPr>
      </p:pic>
      <p:pic>
        <p:nvPicPr>
          <p:cNvPr id="11" name="Рисунок 10" descr="гриб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3816" y="3857628"/>
            <a:ext cx="350184" cy="451850"/>
          </a:xfrm>
          <a:prstGeom prst="rect">
            <a:avLst/>
          </a:prstGeom>
        </p:spPr>
      </p:pic>
      <p:pic>
        <p:nvPicPr>
          <p:cNvPr id="37" name="MS900116615[1].wav">
            <a:hlinkClick r:id="" action="ppaction://media"/>
          </p:cNvPr>
          <p:cNvPicPr>
            <a:picLocks noRot="1" noChangeAspect="1"/>
          </p:cNvPicPr>
          <p:nvPr>
            <a:wavAudioFile r:embed="rId2" name="MS900116615[1].wav"/>
          </p:nvPr>
        </p:nvPicPr>
        <p:blipFill>
          <a:blip r:embed="rId13" cstate="print"/>
          <a:stretch>
            <a:fillRect/>
          </a:stretch>
        </p:blipFill>
        <p:spPr>
          <a:xfrm>
            <a:off x="9644098" y="3000372"/>
            <a:ext cx="304800" cy="304800"/>
          </a:xfrm>
          <a:prstGeom prst="rect">
            <a:avLst/>
          </a:prstGeom>
        </p:spPr>
      </p:pic>
      <p:pic>
        <p:nvPicPr>
          <p:cNvPr id="38" name="MS900116615[2].wav">
            <a:hlinkClick r:id="" action="ppaction://media"/>
          </p:cNvPr>
          <p:cNvPicPr>
            <a:picLocks noRot="1" noChangeAspect="1"/>
          </p:cNvPicPr>
          <p:nvPr>
            <a:wavAudioFile r:embed="rId3" name="MS900116615[2].wav"/>
          </p:nvPr>
        </p:nvPicPr>
        <p:blipFill>
          <a:blip r:embed="rId14" cstate="print"/>
          <a:stretch>
            <a:fillRect/>
          </a:stretch>
        </p:blipFill>
        <p:spPr>
          <a:xfrm>
            <a:off x="9572660" y="2071678"/>
            <a:ext cx="304800" cy="304800"/>
          </a:xfrm>
          <a:prstGeom prst="rect">
            <a:avLst/>
          </a:prstGeom>
        </p:spPr>
      </p:pic>
      <p:pic>
        <p:nvPicPr>
          <p:cNvPr id="39" name="MS900116615[1].wav">
            <a:hlinkClick r:id="" action="ppaction://media"/>
          </p:cNvPr>
          <p:cNvPicPr>
            <a:picLocks noRot="1" noChangeAspect="1"/>
          </p:cNvPicPr>
          <p:nvPr>
            <a:wavAudioFile r:embed="rId2" name="MS900116615[1].wav"/>
          </p:nvPr>
        </p:nvPicPr>
        <p:blipFill>
          <a:blip r:embed="rId15" cstate="print"/>
          <a:stretch>
            <a:fillRect/>
          </a:stretch>
        </p:blipFill>
        <p:spPr>
          <a:xfrm>
            <a:off x="9644098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7.40741E-7 L 0.29133 0.0419 " pathEditMode="relative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64583 -0.10486 " pathEditMode="relative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441 0.20996 " pathEditMode="relative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-0.02129 L 0.35712 0.146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0.02663 L -0.10035 0.282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5347 L -0.37049 0.230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5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5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10" y="6529964"/>
            <a:ext cx="357190" cy="32803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волч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642918"/>
            <a:ext cx="4408769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785786" y="5143513"/>
            <a:ext cx="7000924" cy="171448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Прибежал волчок- серый бочок, постучал и спрашивает: - Кто в теремочке живёт? Кто в невысоком живёт? –Я, мышка- норушка. –Я, лягушка- квакушка. Я,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–Я, лисичка- сестричка. А ты кто? –Я волчок- серый бочок. –Иди к нам жить.</a:t>
            </a: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072330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6776" y="6458526"/>
            <a:ext cx="357190" cy="399474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image_06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11020"/>
          </a:xfrm>
        </p:spPr>
      </p:pic>
      <p:pic>
        <p:nvPicPr>
          <p:cNvPr id="5" name="Рисунок 4" descr="теремок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71612"/>
            <a:ext cx="6349207" cy="5663492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1643042" y="274638"/>
            <a:ext cx="4286280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Стали они жить  впятером.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Покажи нужную цифру. </a:t>
            </a:r>
          </a:p>
        </p:txBody>
      </p:sp>
      <p:pic>
        <p:nvPicPr>
          <p:cNvPr id="7" name="Рисунок 6" descr="цифры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285728"/>
            <a:ext cx="2231467" cy="2286015"/>
          </a:xfrm>
          <a:prstGeom prst="rect">
            <a:avLst/>
          </a:prstGeom>
        </p:spPr>
      </p:pic>
      <p:pic>
        <p:nvPicPr>
          <p:cNvPr id="8" name="Рисунок 7" descr="цифры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8532" y="1142984"/>
            <a:ext cx="2370935" cy="2428892"/>
          </a:xfrm>
          <a:prstGeom prst="rect">
            <a:avLst/>
          </a:prstGeom>
        </p:spPr>
      </p:pic>
      <p:pic>
        <p:nvPicPr>
          <p:cNvPr id="9" name="Рисунок 8" descr="цифры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2143116"/>
            <a:ext cx="2440668" cy="2500329"/>
          </a:xfrm>
          <a:prstGeom prst="rect">
            <a:avLst/>
          </a:prstGeom>
        </p:spPr>
      </p:pic>
      <p:pic>
        <p:nvPicPr>
          <p:cNvPr id="10" name="Рисунок 9" descr="цифры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3214686"/>
            <a:ext cx="2161735" cy="2214578"/>
          </a:xfrm>
          <a:prstGeom prst="rect">
            <a:avLst/>
          </a:prstGeom>
        </p:spPr>
      </p:pic>
      <p:pic>
        <p:nvPicPr>
          <p:cNvPr id="11" name="Рисунок 10" descr="цифры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78" y="4286256"/>
            <a:ext cx="2010515" cy="2059661"/>
          </a:xfrm>
          <a:prstGeom prst="rect">
            <a:avLst/>
          </a:prstGeom>
        </p:spPr>
      </p:pic>
      <p:pic>
        <p:nvPicPr>
          <p:cNvPr id="12" name="Рисунок 11" descr="книга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2462" y="6076950"/>
            <a:ext cx="781050" cy="78105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9858412" y="3429000"/>
            <a:ext cx="304800" cy="304800"/>
          </a:xfrm>
          <a:prstGeom prst="rect">
            <a:avLst/>
          </a:prstGeom>
        </p:spPr>
      </p:pic>
      <p:pic>
        <p:nvPicPr>
          <p:cNvPr id="15" name="MS900074828[3].wav">
            <a:hlinkClick r:id="" action="ppaction://media"/>
          </p:cNvPr>
          <p:cNvPicPr>
            <a:picLocks noRot="1" noChangeAspect="1"/>
          </p:cNvPicPr>
          <p:nvPr>
            <a:wavAudioFile r:embed="rId2" name="MS900074828[3].wav"/>
          </p:nvPr>
        </p:nvPicPr>
        <p:blipFill>
          <a:blip r:embed="rId13" cstate="print"/>
          <a:stretch>
            <a:fillRect/>
          </a:stretch>
        </p:blipFill>
        <p:spPr>
          <a:xfrm>
            <a:off x="9572660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8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86810" y="6458526"/>
            <a:ext cx="357190" cy="39947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143108" y="5072074"/>
            <a:ext cx="4214842" cy="15001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Весело живут, песни поют, а волк на балалайке играет. Покажи инструмент, на котором играет волк.</a:t>
            </a:r>
          </a:p>
        </p:txBody>
      </p:sp>
      <p:pic>
        <p:nvPicPr>
          <p:cNvPr id="11" name="Рисунок 10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6" name="Содержимое 15" descr="инструмент б.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14348" y="1500174"/>
            <a:ext cx="1214046" cy="1768469"/>
          </a:xfrm>
        </p:spPr>
      </p:pic>
      <p:pic>
        <p:nvPicPr>
          <p:cNvPr id="17" name="Рисунок 16" descr="инструмент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214686"/>
            <a:ext cx="1407377" cy="1140332"/>
          </a:xfrm>
          <a:prstGeom prst="rect">
            <a:avLst/>
          </a:prstGeom>
        </p:spPr>
      </p:pic>
      <p:pic>
        <p:nvPicPr>
          <p:cNvPr id="18" name="Рисунок 17" descr="инструмент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23091" y="1285861"/>
            <a:ext cx="1731830" cy="1143008"/>
          </a:xfrm>
          <a:prstGeom prst="rect">
            <a:avLst/>
          </a:prstGeom>
        </p:spPr>
      </p:pic>
      <p:pic>
        <p:nvPicPr>
          <p:cNvPr id="19" name="Рисунок 18" descr="инструмент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12073">
            <a:off x="6072198" y="2357430"/>
            <a:ext cx="1213914" cy="189674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929850" y="4000504"/>
            <a:ext cx="304800" cy="304800"/>
          </a:xfrm>
          <a:prstGeom prst="rect">
            <a:avLst/>
          </a:prstGeom>
        </p:spPr>
      </p:pic>
      <p:pic>
        <p:nvPicPr>
          <p:cNvPr id="10" name="балалайка.WAV">
            <a:hlinkClick r:id="" action="ppaction://media"/>
          </p:cNvPr>
          <p:cNvPicPr>
            <a:picLocks noRot="1" noChangeAspect="1"/>
          </p:cNvPicPr>
          <p:nvPr>
            <a:wavAudioFile r:embed="rId2" name="балалайка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289597943_teremok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571480"/>
            <a:ext cx="5686209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10" y="6458526"/>
            <a:ext cx="357190" cy="39947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857224" y="4786322"/>
            <a:ext cx="6786610" cy="207167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Идёт мимо медведь косолапый. Увидел теремок, остановился и спрашивает: -Кто в теремочке живёт? Кто в невысоком живёт? –Я, мышка- норушка. –Я, лягушка-квакушка. –Я, лисичка- сестричка. –Я,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–Я, волчок- серый бочок. А ты кто? –А я медведь косолапый. –Иди к нам жить.</a:t>
            </a: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858412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10" y="6458526"/>
            <a:ext cx="357190" cy="39947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1289598044_teremok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4124" y="642918"/>
            <a:ext cx="6090336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571472" y="5143500"/>
            <a:ext cx="7358114" cy="17145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Медведь и полез в теремок. Лез-лез, никак не мог влезть и говорит: -Я лучше на крыше буду жить. Влез на крышу. Теремок и развалился.  Еле- еле успели зверюшки выбежать.</a:t>
            </a: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71553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43934" y="6529964"/>
            <a:ext cx="500066" cy="32803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286375"/>
            <a:ext cx="7115196" cy="15716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Принялись звери новый теремок строить.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Выбери инструменты,  с помощью которых можно построить  теремок.</a:t>
            </a:r>
          </a:p>
        </p:txBody>
      </p:sp>
      <p:pic>
        <p:nvPicPr>
          <p:cNvPr id="7" name="Содержимое 6" descr="инструмент01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857224" y="1428736"/>
            <a:ext cx="1788986" cy="1449532"/>
          </a:xfrm>
        </p:spPr>
      </p:pic>
      <p:pic>
        <p:nvPicPr>
          <p:cNvPr id="8" name="Рисунок 7" descr="инструмент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000372"/>
            <a:ext cx="2357422" cy="1469352"/>
          </a:xfrm>
          <a:prstGeom prst="rect">
            <a:avLst/>
          </a:prstGeom>
        </p:spPr>
      </p:pic>
      <p:pic>
        <p:nvPicPr>
          <p:cNvPr id="9" name="Рисунок 8" descr="инструмент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73288" y="1714488"/>
            <a:ext cx="2308501" cy="1571636"/>
          </a:xfrm>
          <a:prstGeom prst="rect">
            <a:avLst/>
          </a:prstGeom>
        </p:spPr>
      </p:pic>
      <p:pic>
        <p:nvPicPr>
          <p:cNvPr id="10" name="Рисунок 9" descr="инструмент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2571744"/>
            <a:ext cx="1785573" cy="1785573"/>
          </a:xfrm>
          <a:prstGeom prst="rect">
            <a:avLst/>
          </a:prstGeom>
        </p:spPr>
      </p:pic>
      <p:pic>
        <p:nvPicPr>
          <p:cNvPr id="11" name="Рисунок 10" descr="инструмент01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9" y="3429000"/>
            <a:ext cx="2143140" cy="1607355"/>
          </a:xfrm>
          <a:prstGeom prst="rect">
            <a:avLst/>
          </a:prstGeom>
        </p:spPr>
      </p:pic>
      <p:pic>
        <p:nvPicPr>
          <p:cNvPr id="12" name="Рисунок 11" descr="инструмент б.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57884" y="357166"/>
            <a:ext cx="1461829" cy="2129409"/>
          </a:xfrm>
          <a:prstGeom prst="rect">
            <a:avLst/>
          </a:prstGeom>
        </p:spPr>
      </p:pic>
      <p:pic>
        <p:nvPicPr>
          <p:cNvPr id="13" name="Рисунок 12" descr="книга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10644230" y="3500438"/>
            <a:ext cx="304800" cy="304800"/>
          </a:xfrm>
          <a:prstGeom prst="rect">
            <a:avLst/>
          </a:prstGeom>
        </p:spPr>
      </p:pic>
      <p:pic>
        <p:nvPicPr>
          <p:cNvPr id="16" name="топор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9572660" y="4572008"/>
            <a:ext cx="304800" cy="304800"/>
          </a:xfrm>
          <a:prstGeom prst="rect">
            <a:avLst/>
          </a:prstGeom>
        </p:spPr>
      </p:pic>
      <p:pic>
        <p:nvPicPr>
          <p:cNvPr id="17" name="пила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9572660" y="3714752"/>
            <a:ext cx="304800" cy="304800"/>
          </a:xfrm>
          <a:prstGeom prst="rect">
            <a:avLst/>
          </a:prstGeom>
        </p:spPr>
      </p:pic>
      <p:pic>
        <p:nvPicPr>
          <p:cNvPr id="19" name="молоточек.wav">
            <a:hlinkClick r:id="" action="ppaction://media"/>
          </p:cNvPr>
          <p:cNvPicPr>
            <a:picLocks noRot="1" noChangeAspect="1"/>
          </p:cNvPicPr>
          <p:nvPr>
            <a:wavAudioFile r:embed="rId4" name="молоточек.wav"/>
          </p:nvPr>
        </p:nvPicPr>
        <p:blipFill>
          <a:blip r:embed="rId15" cstate="print"/>
          <a:stretch>
            <a:fillRect/>
          </a:stretch>
        </p:blipFill>
        <p:spPr>
          <a:xfrm>
            <a:off x="957266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0" y="6172750"/>
            <a:ext cx="642942" cy="685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age_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теремок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85784" y="3071810"/>
            <a:ext cx="3882370" cy="3338838"/>
          </a:xfrm>
        </p:spPr>
      </p:pic>
      <p:pic>
        <p:nvPicPr>
          <p:cNvPr id="6" name="Содержимое 3" descr="тере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429000"/>
            <a:ext cx="3596820" cy="3093266"/>
          </a:xfrm>
          <a:prstGeom prst="rect">
            <a:avLst/>
          </a:prstGeom>
        </p:spPr>
      </p:pic>
      <p:pic>
        <p:nvPicPr>
          <p:cNvPr id="7" name="Содержимое 3" descr="тере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9736" y="4429132"/>
            <a:ext cx="2824264" cy="2428868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1643042" y="0"/>
            <a:ext cx="4857784" cy="146187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Стоит в поле теремок.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Он не низок, не высок.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Покажи этот теремок.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книг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76950"/>
            <a:ext cx="781050" cy="78105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_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458526"/>
            <a:ext cx="357190" cy="39947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0"/>
            <a:ext cx="6357982" cy="1357322"/>
          </a:xfrm>
        </p:spPr>
        <p:txBody>
          <a:bodyPr>
            <a:prstTxWarp prst="textCanUp">
              <a:avLst>
                <a:gd name="adj" fmla="val 88409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8" name="Рисунок 7" descr="терем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0098" y="1000108"/>
            <a:ext cx="6361905" cy="5206350"/>
          </a:xfrm>
          <a:prstGeom prst="rect">
            <a:avLst/>
          </a:prstGeom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642910" y="5572140"/>
            <a:ext cx="5572164" cy="12858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Лучше прежнего выстроили теремок.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Всем </a:t>
            </a:r>
            <a:r>
              <a:rPr lang="ru-RU" sz="2000" dirty="0" smtClean="0">
                <a:solidFill>
                  <a:srgbClr val="7030A0"/>
                </a:solidFill>
              </a:rPr>
              <a:t>теперь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места хватит.</a:t>
            </a: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71553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70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2000">
              <a:srgbClr val="85C2FF"/>
            </a:gs>
            <a:gs pos="68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Презентацию составила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Куликова Марина 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Иосифовна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учитель-логопед МДОУ № 15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г. Богданович, Свердловской области.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Русская народная сказка ТЕРЕМОК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(в обработке М. Булатова).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Использованы ресурсы  интернета: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-900 igr.net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-www.Sovetmult.ru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-www.hoses.ru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-palatka.net.ua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http://www.photosight.ru/photos/2603454/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http://www.santechniki.com/topic6022.html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Для сайта </a:t>
            </a:r>
            <a:r>
              <a:rPr lang="en-US" sz="2800" dirty="0" smtClean="0">
                <a:solidFill>
                  <a:srgbClr val="7030A0"/>
                </a:solidFill>
              </a:rPr>
              <a:t>Viki.rdf.ru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3857620" y="6072206"/>
            <a:ext cx="857256" cy="785794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58" y="6429396"/>
            <a:ext cx="357222" cy="42860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3" descr="0003-003-Stojal-v-pole-terem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357166"/>
            <a:ext cx="5715040" cy="5626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00702"/>
            <a:ext cx="7615262" cy="13572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Бежит мимо мышка- норушка. Увидела теремок , остановилась и спрашивает: - Кто в  теремочке живёт? Кто, в невысоком живёт?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Никто не отзывается. Вошла мышка в теремок  и стала там жить.</a:t>
            </a: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44098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172774"/>
            <a:ext cx="642910" cy="6852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image_06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51437" cy="6858000"/>
          </a:xfrm>
        </p:spPr>
      </p:pic>
      <p:pic>
        <p:nvPicPr>
          <p:cNvPr id="5" name="Содержимое 3" descr="терем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714356"/>
            <a:ext cx="6146989" cy="5286411"/>
          </a:xfrm>
          <a:prstGeom prst="rect">
            <a:avLst/>
          </a:prstGeom>
        </p:spPr>
      </p:pic>
      <p:pic>
        <p:nvPicPr>
          <p:cNvPr id="6" name="Рисунок 5" descr="мышка в окн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2571744"/>
            <a:ext cx="3143272" cy="3647849"/>
          </a:xfrm>
          <a:prstGeom prst="rect">
            <a:avLst/>
          </a:prstGeom>
        </p:spPr>
      </p:pic>
      <p:pic>
        <p:nvPicPr>
          <p:cNvPr id="7" name="Рисунок 6" descr="Колокольчик сини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857760"/>
            <a:ext cx="1214477" cy="836885"/>
          </a:xfrm>
          <a:prstGeom prst="rect">
            <a:avLst/>
          </a:prstGeom>
        </p:spPr>
      </p:pic>
      <p:pic>
        <p:nvPicPr>
          <p:cNvPr id="8" name="Рисунок 7" descr="Колокольчик фиолетов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798" y="5643577"/>
            <a:ext cx="1314995" cy="906151"/>
          </a:xfrm>
          <a:prstGeom prst="rect">
            <a:avLst/>
          </a:prstGeom>
        </p:spPr>
      </p:pic>
      <p:pic>
        <p:nvPicPr>
          <p:cNvPr id="11" name="Рисунок 10" descr="Колокольчик сини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4696" y="5572140"/>
            <a:ext cx="1364295" cy="940124"/>
          </a:xfrm>
          <a:prstGeom prst="rect">
            <a:avLst/>
          </a:prstGeom>
        </p:spPr>
      </p:pic>
      <p:pic>
        <p:nvPicPr>
          <p:cNvPr id="12" name="Рисунок 11" descr="Колокольчик желтый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7884" y="5214950"/>
            <a:ext cx="1196161" cy="714356"/>
          </a:xfrm>
          <a:prstGeom prst="rect">
            <a:avLst/>
          </a:prstGeom>
        </p:spPr>
      </p:pic>
      <p:pic>
        <p:nvPicPr>
          <p:cNvPr id="13" name="Рисунок 12" descr="Колокольчик фиолетов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5357826"/>
            <a:ext cx="1314995" cy="906151"/>
          </a:xfrm>
          <a:prstGeom prst="rect">
            <a:avLst/>
          </a:prstGeom>
        </p:spPr>
      </p:pic>
      <p:pic>
        <p:nvPicPr>
          <p:cNvPr id="14" name="Рисунок 13" descr="Колокольчик фиолетов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5357826"/>
            <a:ext cx="1314995" cy="906151"/>
          </a:xfrm>
          <a:prstGeom prst="rect">
            <a:avLst/>
          </a:prstGeom>
        </p:spPr>
      </p:pic>
      <p:pic>
        <p:nvPicPr>
          <p:cNvPr id="15" name="Рисунок 14" descr="Колокольчик сини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5922683"/>
            <a:ext cx="1357321" cy="935317"/>
          </a:xfrm>
          <a:prstGeom prst="rect">
            <a:avLst/>
          </a:prstGeo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214414" y="0"/>
            <a:ext cx="5143536" cy="10001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Мышке нравятся синие колокольчики.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Послушай как они звенят.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книга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9572660" y="6215082"/>
            <a:ext cx="304800" cy="304800"/>
          </a:xfrm>
          <a:prstGeom prst="rect">
            <a:avLst/>
          </a:prstGeom>
        </p:spPr>
      </p:pic>
      <p:pic>
        <p:nvPicPr>
          <p:cNvPr id="25" name="MS900116610[1].wav">
            <a:hlinkClick r:id="" action="ppaction://media"/>
          </p:cNvPr>
          <p:cNvPicPr>
            <a:picLocks noRot="1" noChangeAspect="1"/>
          </p:cNvPicPr>
          <p:nvPr>
            <a:wavAudioFile r:embed="rId2" name="MS900116610[1].wav"/>
          </p:nvPr>
        </p:nvPicPr>
        <p:blipFill>
          <a:blip r:embed="rId13" cstate="print"/>
          <a:stretch>
            <a:fillRect/>
          </a:stretch>
        </p:blipFill>
        <p:spPr>
          <a:xfrm>
            <a:off x="9644098" y="6858000"/>
            <a:ext cx="304800" cy="304800"/>
          </a:xfrm>
          <a:prstGeom prst="rect">
            <a:avLst/>
          </a:prstGeom>
        </p:spPr>
      </p:pic>
      <p:pic>
        <p:nvPicPr>
          <p:cNvPr id="26" name="MS900116610[2].wav">
            <a:hlinkClick r:id="" action="ppaction://media"/>
          </p:cNvPr>
          <p:cNvPicPr>
            <a:picLocks noRot="1" noChangeAspect="1"/>
          </p:cNvPicPr>
          <p:nvPr>
            <a:wavAudioFile r:embed="rId3" name="MS900116610[2].wav"/>
          </p:nvPr>
        </p:nvPicPr>
        <p:blipFill>
          <a:blip r:embed="rId14" cstate="print"/>
          <a:stretch>
            <a:fillRect/>
          </a:stretch>
        </p:blipFill>
        <p:spPr>
          <a:xfrm flipH="1">
            <a:off x="9448800" y="5857892"/>
            <a:ext cx="161924" cy="161924"/>
          </a:xfrm>
          <a:prstGeom prst="rect">
            <a:avLst/>
          </a:prstGeom>
        </p:spPr>
      </p:pic>
      <p:pic>
        <p:nvPicPr>
          <p:cNvPr id="27" name="MS900116610[2].wav">
            <a:hlinkClick r:id="" action="ppaction://media"/>
          </p:cNvPr>
          <p:cNvPicPr>
            <a:picLocks noRot="1" noChangeAspect="1"/>
          </p:cNvPicPr>
          <p:nvPr>
            <a:wavAudioFile r:embed="rId3" name="MS900116610[2].wav"/>
          </p:nvPr>
        </p:nvPicPr>
        <p:blipFill>
          <a:blip r:embed="rId15" cstate="print"/>
          <a:stretch>
            <a:fillRect/>
          </a:stretch>
        </p:blipFill>
        <p:spPr>
          <a:xfrm>
            <a:off x="9501222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58" y="6500834"/>
            <a:ext cx="357222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9" descr="лягушка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97102" y="428604"/>
            <a:ext cx="5032352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000636"/>
            <a:ext cx="7400948" cy="185736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Прискакала к терему лягушка- квакушка и спрашивает: - Кто в теремочке живёт? Кто в невысоком живёт?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-Я, мышка – норушка, а ты кто? – А я лягушка-квакушка.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 Иди ко мне жить!</a:t>
            </a: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929850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15338" y="6458526"/>
            <a:ext cx="500066" cy="39947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в двоём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14546" y="419730"/>
            <a:ext cx="4500594" cy="4971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428728" y="5286387"/>
            <a:ext cx="5357850" cy="157161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Стали они жить вдвоём. 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Покажи нужную цифру. </a:t>
            </a:r>
          </a:p>
        </p:txBody>
      </p:sp>
      <p:pic>
        <p:nvPicPr>
          <p:cNvPr id="5" name="Рисунок 4" descr="цифры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339" y="357167"/>
            <a:ext cx="2231467" cy="2286015"/>
          </a:xfrm>
          <a:prstGeom prst="rect">
            <a:avLst/>
          </a:prstGeom>
        </p:spPr>
      </p:pic>
      <p:pic>
        <p:nvPicPr>
          <p:cNvPr id="7" name="Рисунок 6" descr="цифры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0240" y="1357299"/>
            <a:ext cx="2370935" cy="2428892"/>
          </a:xfrm>
          <a:prstGeom prst="rect">
            <a:avLst/>
          </a:prstGeom>
        </p:spPr>
      </p:pic>
      <p:pic>
        <p:nvPicPr>
          <p:cNvPr id="8" name="Рисунок 7" descr="цифры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6645" y="2357431"/>
            <a:ext cx="2440668" cy="2500329"/>
          </a:xfrm>
          <a:prstGeom prst="rect">
            <a:avLst/>
          </a:prstGeom>
        </p:spPr>
      </p:pic>
      <p:pic>
        <p:nvPicPr>
          <p:cNvPr id="9" name="Рисунок 8" descr="цифры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3357563"/>
            <a:ext cx="2161735" cy="2214578"/>
          </a:xfrm>
          <a:prstGeom prst="rect">
            <a:avLst/>
          </a:prstGeom>
        </p:spPr>
      </p:pic>
      <p:pic>
        <p:nvPicPr>
          <p:cNvPr id="10" name="Рисунок 9" descr="цифры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76326" y="4369735"/>
            <a:ext cx="2010515" cy="2059661"/>
          </a:xfrm>
          <a:prstGeom prst="rect">
            <a:avLst/>
          </a:prstGeom>
        </p:spPr>
      </p:pic>
      <p:pic>
        <p:nvPicPr>
          <p:cNvPr id="11" name="Рисунок 10" descr="книга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72462" y="6076950"/>
            <a:ext cx="781050" cy="78105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9501222" y="3929066"/>
            <a:ext cx="304800" cy="304800"/>
          </a:xfrm>
          <a:prstGeom prst="rect">
            <a:avLst/>
          </a:prstGeom>
        </p:spPr>
      </p:pic>
      <p:pic>
        <p:nvPicPr>
          <p:cNvPr id="14" name="MS900069695[1].wav">
            <a:hlinkClick r:id="" action="ppaction://media"/>
          </p:cNvPr>
          <p:cNvPicPr>
            <a:picLocks noRot="1" noChangeAspect="1"/>
          </p:cNvPicPr>
          <p:nvPr>
            <a:wavAudioFile r:embed="rId2" name="MS900069695[1].wav"/>
          </p:nvPr>
        </p:nvPicPr>
        <p:blipFill>
          <a:blip r:embed="rId14" cstate="print"/>
          <a:stretch>
            <a:fillRect/>
          </a:stretch>
        </p:blipFill>
        <p:spPr>
          <a:xfrm>
            <a:off x="9572660" y="3286124"/>
            <a:ext cx="304800" cy="304800"/>
          </a:xfrm>
          <a:prstGeom prst="rect">
            <a:avLst/>
          </a:prstGeom>
        </p:spPr>
      </p:pic>
      <p:pic>
        <p:nvPicPr>
          <p:cNvPr id="15" name="MS900074325[1].mid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9644098" y="4929198"/>
            <a:ext cx="304800" cy="304800"/>
          </a:xfrm>
          <a:prstGeom prst="rect">
            <a:avLst/>
          </a:prstGeom>
        </p:spPr>
      </p:pic>
      <p:pic>
        <p:nvPicPr>
          <p:cNvPr id="16" name="MS900074828[1].wav">
            <a:hlinkClick r:id="" action="ppaction://media"/>
          </p:cNvPr>
          <p:cNvPicPr>
            <a:picLocks noRot="1" noChangeAspect="1"/>
          </p:cNvPicPr>
          <p:nvPr>
            <a:wavAudioFile r:embed="rId4" name="MS900074828[1].wav"/>
          </p:nvPr>
        </p:nvPicPr>
        <p:blipFill>
          <a:blip r:embed="rId16" cstate="print"/>
          <a:stretch>
            <a:fillRect/>
          </a:stretch>
        </p:blipFill>
        <p:spPr>
          <a:xfrm>
            <a:off x="9501222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43934" y="6315650"/>
            <a:ext cx="500066" cy="54235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image_00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437" y="-5578"/>
            <a:ext cx="9151437" cy="6863578"/>
          </a:xfrm>
        </p:spPr>
      </p:pic>
      <p:pic>
        <p:nvPicPr>
          <p:cNvPr id="5" name="Рисунок 4" descr="ведёрко зелёно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9619" y="3321366"/>
            <a:ext cx="1095257" cy="825094"/>
          </a:xfrm>
          <a:prstGeom prst="rect">
            <a:avLst/>
          </a:prstGeom>
        </p:spPr>
      </p:pic>
      <p:pic>
        <p:nvPicPr>
          <p:cNvPr id="6" name="Рисунок 5" descr="ведёрко1 сине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786166"/>
            <a:ext cx="928694" cy="928694"/>
          </a:xfrm>
          <a:prstGeom prst="rect">
            <a:avLst/>
          </a:prstGeom>
        </p:spPr>
      </p:pic>
      <p:pic>
        <p:nvPicPr>
          <p:cNvPr id="7" name="Рисунок 6" descr="ведёрко1 сине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3143248"/>
            <a:ext cx="928694" cy="928694"/>
          </a:xfrm>
          <a:prstGeom prst="rect">
            <a:avLst/>
          </a:prstGeom>
        </p:spPr>
      </p:pic>
      <p:pic>
        <p:nvPicPr>
          <p:cNvPr id="8" name="Рисунок 7" descr="ведёрко зелёно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714752"/>
            <a:ext cx="1095257" cy="825094"/>
          </a:xfrm>
          <a:prstGeom prst="rect">
            <a:avLst/>
          </a:prstGeom>
        </p:spPr>
      </p:pic>
      <p:pic>
        <p:nvPicPr>
          <p:cNvPr id="9" name="Рисунок 8" descr="ведёрко зелёно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3571876"/>
            <a:ext cx="1095257" cy="825094"/>
          </a:xfrm>
          <a:prstGeom prst="rect">
            <a:avLst/>
          </a:prstGeom>
        </p:spPr>
      </p:pic>
      <p:pic>
        <p:nvPicPr>
          <p:cNvPr id="10" name="Рисунок 9" descr="ведёрко1 сине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643314"/>
            <a:ext cx="928694" cy="928694"/>
          </a:xfrm>
          <a:prstGeom prst="rect">
            <a:avLst/>
          </a:prstGeom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2643174" y="5715016"/>
            <a:ext cx="5072098" cy="114298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Лягушка набрала воды из речки. Помоги  ей донести. Бери только полные вёдра. </a:t>
            </a:r>
          </a:p>
        </p:txBody>
      </p:sp>
      <p:pic>
        <p:nvPicPr>
          <p:cNvPr id="12" name="Рисунок 11" descr="книга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10072726" y="4071942"/>
            <a:ext cx="304800" cy="304800"/>
          </a:xfrm>
          <a:prstGeom prst="rect">
            <a:avLst/>
          </a:prstGeom>
        </p:spPr>
      </p:pic>
      <p:pic>
        <p:nvPicPr>
          <p:cNvPr id="16" name="MS900069591[1].wav">
            <a:hlinkClick r:id="" action="ppaction://media"/>
          </p:cNvPr>
          <p:cNvPicPr>
            <a:picLocks noRot="1" noChangeAspect="1"/>
          </p:cNvPicPr>
          <p:nvPr>
            <a:wavAudioFile r:embed="rId2" name="MS900069591[1].wav"/>
          </p:nvPr>
        </p:nvPicPr>
        <p:blipFill>
          <a:blip r:embed="rId10" cstate="print"/>
          <a:stretch>
            <a:fillRect/>
          </a:stretch>
        </p:blipFill>
        <p:spPr>
          <a:xfrm>
            <a:off x="9144000" y="5357826"/>
            <a:ext cx="304800" cy="304800"/>
          </a:xfrm>
          <a:prstGeom prst="rect">
            <a:avLst/>
          </a:prstGeom>
        </p:spPr>
      </p:pic>
      <p:pic>
        <p:nvPicPr>
          <p:cNvPr id="24" name="всплеск1.wav">
            <a:hlinkClick r:id="" action="ppaction://media"/>
          </p:cNvPr>
          <p:cNvPicPr>
            <a:picLocks noRot="1" noChangeAspect="1"/>
          </p:cNvPicPr>
          <p:nvPr>
            <a:wavAudioFile r:embed="rId3" name="всплеск1.wav"/>
          </p:nvPr>
        </p:nvPicPr>
        <p:blipFill>
          <a:blip r:embed="rId11" cstate="print"/>
          <a:stretch>
            <a:fillRect/>
          </a:stretch>
        </p:blipFill>
        <p:spPr>
          <a:xfrm>
            <a:off x="9501222" y="357166"/>
            <a:ext cx="304800" cy="304800"/>
          </a:xfrm>
          <a:prstGeom prst="rect">
            <a:avLst/>
          </a:prstGeom>
        </p:spPr>
      </p:pic>
      <p:pic>
        <p:nvPicPr>
          <p:cNvPr id="25" name="всплеск1.wav">
            <a:hlinkClick r:id="" action="ppaction://media"/>
          </p:cNvPr>
          <p:cNvPicPr>
            <a:picLocks noRot="1" noChangeAspect="1"/>
          </p:cNvPicPr>
          <p:nvPr>
            <a:wavAudioFile r:embed="rId3" name="всплеск1.wav"/>
          </p:nvPr>
        </p:nvPicPr>
        <p:blipFill>
          <a:blip r:embed="rId11" cstate="print"/>
          <a:stretch>
            <a:fillRect/>
          </a:stretch>
        </p:blipFill>
        <p:spPr>
          <a:xfrm>
            <a:off x="9501222" y="857232"/>
            <a:ext cx="304800" cy="304800"/>
          </a:xfrm>
          <a:prstGeom prst="rect">
            <a:avLst/>
          </a:prstGeom>
        </p:spPr>
      </p:pic>
      <p:pic>
        <p:nvPicPr>
          <p:cNvPr id="26" name="всплеск1.wav">
            <a:hlinkClick r:id="" action="ppaction://media"/>
          </p:cNvPr>
          <p:cNvPicPr>
            <a:picLocks noRot="1" noChangeAspect="1"/>
          </p:cNvPicPr>
          <p:nvPr>
            <a:wavAudioFile r:embed="rId3" name="всплеск1.wav"/>
          </p:nvPr>
        </p:nvPicPr>
        <p:blipFill>
          <a:blip r:embed="rId11" cstate="print"/>
          <a:stretch>
            <a:fillRect/>
          </a:stretch>
        </p:blipFill>
        <p:spPr>
          <a:xfrm>
            <a:off x="9501222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6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496" y="6500834"/>
            <a:ext cx="285784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1289597764_teremok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1366" y="428604"/>
            <a:ext cx="4905212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71472" y="4857760"/>
            <a:ext cx="7572428" cy="200024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Бежит мимо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Остановился и спрашивает: -Кто в теремочке живёт? – Я, мышка-норушка. – Я, лягушка-квакушка. А ты кто? – А я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– Иди к нам жить!</a:t>
            </a:r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500958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15372" y="6458526"/>
            <a:ext cx="428628" cy="39947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0010-010--JA-myshka-norushk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5524" y="500042"/>
            <a:ext cx="4802492" cy="513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71538" y="5429250"/>
            <a:ext cx="6357982" cy="14287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Стали они жить втроём. Покажи нужную цифру.</a:t>
            </a:r>
          </a:p>
        </p:txBody>
      </p:sp>
      <p:pic>
        <p:nvPicPr>
          <p:cNvPr id="5" name="Рисунок 4" descr="цифры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9" y="357167"/>
            <a:ext cx="2231467" cy="2286015"/>
          </a:xfrm>
          <a:prstGeom prst="rect">
            <a:avLst/>
          </a:prstGeom>
        </p:spPr>
      </p:pic>
      <p:pic>
        <p:nvPicPr>
          <p:cNvPr id="6" name="Рисунок 5" descr="цифры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0240" y="1357299"/>
            <a:ext cx="2370935" cy="2428892"/>
          </a:xfrm>
          <a:prstGeom prst="rect">
            <a:avLst/>
          </a:prstGeom>
        </p:spPr>
      </p:pic>
      <p:pic>
        <p:nvPicPr>
          <p:cNvPr id="7" name="Рисунок 6" descr="цифры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5" y="2357431"/>
            <a:ext cx="2440668" cy="2500329"/>
          </a:xfrm>
          <a:prstGeom prst="rect">
            <a:avLst/>
          </a:prstGeom>
        </p:spPr>
      </p:pic>
      <p:pic>
        <p:nvPicPr>
          <p:cNvPr id="9" name="Рисунок 8" descr="цифры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3357563"/>
            <a:ext cx="2161735" cy="2214578"/>
          </a:xfrm>
          <a:prstGeom prst="rect">
            <a:avLst/>
          </a:prstGeom>
        </p:spPr>
      </p:pic>
      <p:pic>
        <p:nvPicPr>
          <p:cNvPr id="10" name="Рисунок 9" descr="цифры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76326" y="4369735"/>
            <a:ext cx="2010515" cy="2059661"/>
          </a:xfrm>
          <a:prstGeom prst="rect">
            <a:avLst/>
          </a:prstGeom>
        </p:spPr>
      </p:pic>
      <p:pic>
        <p:nvPicPr>
          <p:cNvPr id="11" name="Рисунок 10" descr="книга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62950" y="6076950"/>
            <a:ext cx="781050" cy="78105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10001288" y="5143512"/>
            <a:ext cx="304800" cy="304800"/>
          </a:xfrm>
          <a:prstGeom prst="rect">
            <a:avLst/>
          </a:prstGeom>
        </p:spPr>
      </p:pic>
      <p:pic>
        <p:nvPicPr>
          <p:cNvPr id="14" name="MS900074828[2].wav">
            <a:hlinkClick r:id="" action="ppaction://media"/>
          </p:cNvPr>
          <p:cNvPicPr>
            <a:picLocks noRot="1" noChangeAspect="1"/>
          </p:cNvPicPr>
          <p:nvPr>
            <a:wavAudioFile r:embed="rId2" name="MS900074828[2].wav"/>
          </p:nvPr>
        </p:nvPicPr>
        <p:blipFill>
          <a:blip r:embed="rId12" cstate="print"/>
          <a:stretch>
            <a:fillRect/>
          </a:stretch>
        </p:blipFill>
        <p:spPr>
          <a:xfrm>
            <a:off x="9715536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414</Words>
  <Application>Microsoft Office PowerPoint</Application>
  <PresentationFormat>Экран (4:3)</PresentationFormat>
  <Paragraphs>26</Paragraphs>
  <Slides>21</Slides>
  <Notes>0</Notes>
  <HiddenSlides>0</HiddenSlides>
  <MMClips>40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Теремок</vt:lpstr>
      <vt:lpstr>Презентация PowerPoint</vt:lpstr>
      <vt:lpstr>Бежит мимо мышка- норушка. Увидела теремок , остановилась и спрашивает: - Кто в  теремочке живёт? Кто, в невысоком живёт? Никто не отзывается. Вошла мышка в теремок  и стала там жить.</vt:lpstr>
      <vt:lpstr>Презентация PowerPoint</vt:lpstr>
      <vt:lpstr>Прискакала к терему лягушка- квакушка и спрашивает: - Кто в теремочке живёт? Кто в невысоком живёт? -Я, мышка – норушка, а ты кто? – А я лягушка-квакушка. - Иди ко мне жить!</vt:lpstr>
      <vt:lpstr>Стали они жить вдвоём.   Покажи нужную цифру. </vt:lpstr>
      <vt:lpstr>Лягушка набрала воды из речки. Помоги  ей донести. Бери только полные вёдра. </vt:lpstr>
      <vt:lpstr>Бежит мимо зайчик- побегайчик. Остановился и спрашивает: -Кто в теремочке живёт? – Я, мышка-норушка. – Я, лягушка-квакушка. А ты кто? – А я зайчик- побегайчик. – Иди к нам жить!</vt:lpstr>
      <vt:lpstr>Стали они жить втроём. Покажи нужную цифру.</vt:lpstr>
      <vt:lpstr>Помоги зайчику собрать урожай.  Положи в лукошко только овощи.</vt:lpstr>
      <vt:lpstr>Идёт лисичка- сестричка. Постучала в окошко и спрашивает: -Кто в теремочке живёт? – Я, мышка-норушка. –Я, лягушка-квакушка. –Я, зайчик-побегайчик. А ты кто? –А я лисичка-сестричка. –Иди к нам жить.</vt:lpstr>
      <vt:lpstr>Забралась лисичка в теремок.  Стали они вчетвером жить.  Покажи нужную цифру.</vt:lpstr>
      <vt:lpstr>Лисичка ходит в лес за грибами для пирогов.  Помоги лисичке собрать грибы, бери только съедобные.</vt:lpstr>
      <vt:lpstr>Прибежал волчок- серый бочок, постучал и спрашивает: - Кто в теремочке живёт? Кто в невысоком живёт? –Я, мышка- норушка. –Я, лягушка- квакушка. Я, зайчик- побегайчик. –Я, лисичка- сестричка. А ты кто? –Я волчок- серый бочок. –Иди к нам жить.</vt:lpstr>
      <vt:lpstr>Стали они жить  впятером. Покажи нужную цифру. </vt:lpstr>
      <vt:lpstr>Весело живут, песни поют, а волк на балалайке играет. Покажи инструмент, на котором играет волк.</vt:lpstr>
      <vt:lpstr>Идёт мимо медведь косолапый. Увидел теремок, остановился и спрашивает: -Кто в теремочке живёт? Кто в невысоком живёт? –Я, мышка- норушка. –Я, лягушка-квакушка. –Я, лисичка- сестричка. –Я, зайчик- побегайчик. –Я, волчок- серый бочок. А ты кто? –А я медведь косолапый. –Иди к нам жить.</vt:lpstr>
      <vt:lpstr>Медведь и полез в теремок. Лез-лез, никак не мог влезть и говорит: -Я лучше на крыше буду жить. Влез на крышу. Теремок и развалился.  Еле- еле успели зверюшки выбежать.</vt:lpstr>
      <vt:lpstr>Принялись звери новый теремок строить.  Выбери инструменты,  с помощью которых можно построить  теремок.</vt:lpstr>
      <vt:lpstr>КОНЕЦ</vt:lpstr>
      <vt:lpstr>Презентацию составила Куликова Марина  Иосифовна  учитель-логопед МДОУ № 15 г. Богданович, Свердловской области.  Русская народная сказка ТЕРЕМОК  (в обработке М. Булатова). Использованы ресурсы  интернета: -900 igr.net -www.Sovetmult.ru -www.hoses.ru -palatka.net.ua http://www.photosight.ru/photos/2603454/ http://www.santechniki.com/topic6022.html Для сайта Viki.rdf.ru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143</cp:revision>
  <dcterms:modified xsi:type="dcterms:W3CDTF">2012-04-17T04:18:49Z</dcterms:modified>
</cp:coreProperties>
</file>